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4A8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4A8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1298" y="206502"/>
            <a:ext cx="9150350" cy="1213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129" y="1764538"/>
            <a:ext cx="10873740" cy="469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4A8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058" y="2162632"/>
            <a:ext cx="4940300" cy="233045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algn="ctr" marL="12700" marR="5080" indent="-635">
              <a:lnSpc>
                <a:spcPct val="90000"/>
              </a:lnSpc>
              <a:spcBef>
                <a:spcPts val="750"/>
              </a:spcBef>
            </a:pPr>
            <a:r>
              <a:rPr dirty="0" sz="5400" b="0">
                <a:solidFill>
                  <a:srgbClr val="004A87"/>
                </a:solidFill>
                <a:latin typeface="Calibri Light"/>
                <a:cs typeface="Calibri Light"/>
              </a:rPr>
              <a:t>Our</a:t>
            </a:r>
            <a:r>
              <a:rPr dirty="0" sz="5400" spc="-27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5400" spc="-20" b="0">
                <a:solidFill>
                  <a:srgbClr val="004A87"/>
                </a:solidFill>
                <a:latin typeface="Calibri Light"/>
                <a:cs typeface="Calibri Light"/>
              </a:rPr>
              <a:t>work</a:t>
            </a:r>
            <a:r>
              <a:rPr dirty="0" sz="5400" spc="-26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5400" spc="-10" b="0">
                <a:solidFill>
                  <a:srgbClr val="004A87"/>
                </a:solidFill>
                <a:latin typeface="Calibri Light"/>
                <a:cs typeface="Calibri Light"/>
              </a:rPr>
              <a:t>across </a:t>
            </a:r>
            <a:r>
              <a:rPr dirty="0" sz="5400" spc="-35" b="0">
                <a:solidFill>
                  <a:srgbClr val="004A87"/>
                </a:solidFill>
                <a:latin typeface="Calibri Light"/>
                <a:cs typeface="Calibri Light"/>
              </a:rPr>
              <a:t>Lewes</a:t>
            </a:r>
            <a:r>
              <a:rPr dirty="0" sz="5400" spc="-25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5400" spc="-30" b="0">
                <a:solidFill>
                  <a:srgbClr val="004A87"/>
                </a:solidFill>
                <a:latin typeface="Calibri Light"/>
                <a:cs typeface="Calibri Light"/>
              </a:rPr>
              <a:t>District</a:t>
            </a:r>
            <a:r>
              <a:rPr dirty="0" sz="5400" spc="-25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5400" spc="-25" b="0">
                <a:solidFill>
                  <a:srgbClr val="004A87"/>
                </a:solidFill>
                <a:latin typeface="Calibri Light"/>
                <a:cs typeface="Calibri Light"/>
              </a:rPr>
              <a:t>and </a:t>
            </a:r>
            <a:r>
              <a:rPr dirty="0" sz="5400" spc="-10" b="0">
                <a:solidFill>
                  <a:srgbClr val="004A87"/>
                </a:solidFill>
                <a:latin typeface="Calibri Light"/>
                <a:cs typeface="Calibri Light"/>
              </a:rPr>
              <a:t>Seaford</a:t>
            </a:r>
            <a:endParaRPr sz="5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50" y="54579"/>
            <a:ext cx="1547896" cy="95575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949183" y="0"/>
            <a:ext cx="4243070" cy="6772909"/>
            <a:chOff x="7949183" y="0"/>
            <a:chExt cx="4243070" cy="677290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183" y="3150106"/>
              <a:ext cx="4152900" cy="36225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3331" y="0"/>
              <a:ext cx="3058668" cy="31607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971787" y="33528"/>
              <a:ext cx="802005" cy="497205"/>
            </a:xfrm>
            <a:custGeom>
              <a:avLst/>
              <a:gdLst/>
              <a:ahLst/>
              <a:cxnLst/>
              <a:rect l="l" t="t" r="r" b="b"/>
              <a:pathLst>
                <a:path w="802004" h="497205">
                  <a:moveTo>
                    <a:pt x="400811" y="0"/>
                  </a:moveTo>
                  <a:lnTo>
                    <a:pt x="341583" y="2694"/>
                  </a:lnTo>
                  <a:lnTo>
                    <a:pt x="285052" y="10520"/>
                  </a:lnTo>
                  <a:lnTo>
                    <a:pt x="231840" y="23093"/>
                  </a:lnTo>
                  <a:lnTo>
                    <a:pt x="182566" y="40029"/>
                  </a:lnTo>
                  <a:lnTo>
                    <a:pt x="137850" y="60942"/>
                  </a:lnTo>
                  <a:lnTo>
                    <a:pt x="98312" y="85449"/>
                  </a:lnTo>
                  <a:lnTo>
                    <a:pt x="64573" y="113164"/>
                  </a:lnTo>
                  <a:lnTo>
                    <a:pt x="37252" y="143702"/>
                  </a:lnTo>
                  <a:lnTo>
                    <a:pt x="16970" y="176679"/>
                  </a:lnTo>
                  <a:lnTo>
                    <a:pt x="0" y="248412"/>
                  </a:lnTo>
                  <a:lnTo>
                    <a:pt x="4345" y="285112"/>
                  </a:lnTo>
                  <a:lnTo>
                    <a:pt x="37252" y="353121"/>
                  </a:lnTo>
                  <a:lnTo>
                    <a:pt x="64573" y="383659"/>
                  </a:lnTo>
                  <a:lnTo>
                    <a:pt x="98312" y="411374"/>
                  </a:lnTo>
                  <a:lnTo>
                    <a:pt x="137850" y="435881"/>
                  </a:lnTo>
                  <a:lnTo>
                    <a:pt x="182566" y="456794"/>
                  </a:lnTo>
                  <a:lnTo>
                    <a:pt x="231840" y="473730"/>
                  </a:lnTo>
                  <a:lnTo>
                    <a:pt x="285052" y="486303"/>
                  </a:lnTo>
                  <a:lnTo>
                    <a:pt x="341583" y="494129"/>
                  </a:lnTo>
                  <a:lnTo>
                    <a:pt x="400811" y="496824"/>
                  </a:lnTo>
                  <a:lnTo>
                    <a:pt x="460040" y="494129"/>
                  </a:lnTo>
                  <a:lnTo>
                    <a:pt x="516571" y="486303"/>
                  </a:lnTo>
                  <a:lnTo>
                    <a:pt x="569783" y="473730"/>
                  </a:lnTo>
                  <a:lnTo>
                    <a:pt x="619057" y="456794"/>
                  </a:lnTo>
                  <a:lnTo>
                    <a:pt x="663773" y="435881"/>
                  </a:lnTo>
                  <a:lnTo>
                    <a:pt x="703311" y="411374"/>
                  </a:lnTo>
                  <a:lnTo>
                    <a:pt x="737050" y="383659"/>
                  </a:lnTo>
                  <a:lnTo>
                    <a:pt x="764371" y="353121"/>
                  </a:lnTo>
                  <a:lnTo>
                    <a:pt x="784653" y="320144"/>
                  </a:lnTo>
                  <a:lnTo>
                    <a:pt x="801623" y="248412"/>
                  </a:lnTo>
                  <a:lnTo>
                    <a:pt x="797278" y="211711"/>
                  </a:lnTo>
                  <a:lnTo>
                    <a:pt x="764371" y="143702"/>
                  </a:lnTo>
                  <a:lnTo>
                    <a:pt x="737050" y="113164"/>
                  </a:lnTo>
                  <a:lnTo>
                    <a:pt x="703311" y="85449"/>
                  </a:lnTo>
                  <a:lnTo>
                    <a:pt x="663773" y="60942"/>
                  </a:lnTo>
                  <a:lnTo>
                    <a:pt x="619057" y="40029"/>
                  </a:lnTo>
                  <a:lnTo>
                    <a:pt x="569783" y="23093"/>
                  </a:lnTo>
                  <a:lnTo>
                    <a:pt x="516571" y="10520"/>
                  </a:lnTo>
                  <a:lnTo>
                    <a:pt x="460040" y="2694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971787" y="33528"/>
              <a:ext cx="802005" cy="497205"/>
            </a:xfrm>
            <a:custGeom>
              <a:avLst/>
              <a:gdLst/>
              <a:ahLst/>
              <a:cxnLst/>
              <a:rect l="l" t="t" r="r" b="b"/>
              <a:pathLst>
                <a:path w="802004" h="497205">
                  <a:moveTo>
                    <a:pt x="0" y="248412"/>
                  </a:moveTo>
                  <a:lnTo>
                    <a:pt x="16970" y="176679"/>
                  </a:lnTo>
                  <a:lnTo>
                    <a:pt x="37252" y="143702"/>
                  </a:lnTo>
                  <a:lnTo>
                    <a:pt x="64573" y="113164"/>
                  </a:lnTo>
                  <a:lnTo>
                    <a:pt x="98312" y="85449"/>
                  </a:lnTo>
                  <a:lnTo>
                    <a:pt x="137850" y="60942"/>
                  </a:lnTo>
                  <a:lnTo>
                    <a:pt x="182566" y="40029"/>
                  </a:lnTo>
                  <a:lnTo>
                    <a:pt x="231840" y="23093"/>
                  </a:lnTo>
                  <a:lnTo>
                    <a:pt x="285052" y="10520"/>
                  </a:lnTo>
                  <a:lnTo>
                    <a:pt x="341583" y="2694"/>
                  </a:lnTo>
                  <a:lnTo>
                    <a:pt x="400811" y="0"/>
                  </a:lnTo>
                  <a:lnTo>
                    <a:pt x="460040" y="2694"/>
                  </a:lnTo>
                  <a:lnTo>
                    <a:pt x="516571" y="10520"/>
                  </a:lnTo>
                  <a:lnTo>
                    <a:pt x="569783" y="23093"/>
                  </a:lnTo>
                  <a:lnTo>
                    <a:pt x="619057" y="40029"/>
                  </a:lnTo>
                  <a:lnTo>
                    <a:pt x="663773" y="60942"/>
                  </a:lnTo>
                  <a:lnTo>
                    <a:pt x="703311" y="85449"/>
                  </a:lnTo>
                  <a:lnTo>
                    <a:pt x="737050" y="113164"/>
                  </a:lnTo>
                  <a:lnTo>
                    <a:pt x="764371" y="143702"/>
                  </a:lnTo>
                  <a:lnTo>
                    <a:pt x="784653" y="176679"/>
                  </a:lnTo>
                  <a:lnTo>
                    <a:pt x="801623" y="248412"/>
                  </a:lnTo>
                  <a:lnTo>
                    <a:pt x="797278" y="285112"/>
                  </a:lnTo>
                  <a:lnTo>
                    <a:pt x="764371" y="353121"/>
                  </a:lnTo>
                  <a:lnTo>
                    <a:pt x="737050" y="383659"/>
                  </a:lnTo>
                  <a:lnTo>
                    <a:pt x="703311" y="411374"/>
                  </a:lnTo>
                  <a:lnTo>
                    <a:pt x="663773" y="435881"/>
                  </a:lnTo>
                  <a:lnTo>
                    <a:pt x="619057" y="456794"/>
                  </a:lnTo>
                  <a:lnTo>
                    <a:pt x="569783" y="473730"/>
                  </a:lnTo>
                  <a:lnTo>
                    <a:pt x="516571" y="486303"/>
                  </a:lnTo>
                  <a:lnTo>
                    <a:pt x="460040" y="494129"/>
                  </a:lnTo>
                  <a:lnTo>
                    <a:pt x="400811" y="496824"/>
                  </a:lnTo>
                  <a:lnTo>
                    <a:pt x="341583" y="494129"/>
                  </a:lnTo>
                  <a:lnTo>
                    <a:pt x="285052" y="486303"/>
                  </a:lnTo>
                  <a:lnTo>
                    <a:pt x="231840" y="473730"/>
                  </a:lnTo>
                  <a:lnTo>
                    <a:pt x="182566" y="456794"/>
                  </a:lnTo>
                  <a:lnTo>
                    <a:pt x="137850" y="435881"/>
                  </a:lnTo>
                  <a:lnTo>
                    <a:pt x="98312" y="411374"/>
                  </a:lnTo>
                  <a:lnTo>
                    <a:pt x="64573" y="383659"/>
                  </a:lnTo>
                  <a:lnTo>
                    <a:pt x="37252" y="353121"/>
                  </a:lnTo>
                  <a:lnTo>
                    <a:pt x="16970" y="320144"/>
                  </a:lnTo>
                  <a:lnTo>
                    <a:pt x="0" y="2484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50" y="54579"/>
            <a:ext cx="1547896" cy="955754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97369" y="735965"/>
          <a:ext cx="10495280" cy="267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5970"/>
                <a:gridCol w="1099820"/>
                <a:gridCol w="922654"/>
                <a:gridCol w="790575"/>
                <a:gridCol w="873125"/>
                <a:gridCol w="527050"/>
                <a:gridCol w="535304"/>
                <a:gridCol w="584834"/>
                <a:gridCol w="584834"/>
                <a:gridCol w="584834"/>
                <a:gridCol w="584834"/>
              </a:tblGrid>
              <a:tr h="265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Shared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Facilities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Self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Contained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7660">
                        <a:lnSpc>
                          <a:spcPts val="166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ts val="166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ts val="166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Lewes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Newhaven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LHA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£428.83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£797.81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£997.27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£1,196.69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1,690.35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Lewes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Newhaven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LHA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£585.00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£917.50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£1,196.69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£1,446.03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£1,994.50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Uplift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£156.17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£119.69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£199.42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£249.34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£304.15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Shared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Facilities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Self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Contained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7660">
                        <a:lnSpc>
                          <a:spcPts val="1655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ts val="1655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ts val="1655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Bed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Seaford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LHA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£324.18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£598.35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£762.88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£897.52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1,196.69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Seaford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LHA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2025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£421.33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£718.03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£897.52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£1,080.04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£1,396.16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2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Uplift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£97.15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£119.68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£134.64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£182.52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£199.47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086603" y="363473"/>
            <a:ext cx="2153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Housing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LHA 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rates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09472" y="3630929"/>
          <a:ext cx="10593070" cy="3076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/>
                <a:gridCol w="3025140"/>
                <a:gridCol w="660400"/>
                <a:gridCol w="770254"/>
                <a:gridCol w="660400"/>
                <a:gridCol w="728979"/>
                <a:gridCol w="660400"/>
                <a:gridCol w="673734"/>
                <a:gridCol w="728979"/>
                <a:gridCol w="728979"/>
                <a:gridCol w="728979"/>
                <a:gridCol w="728979"/>
              </a:tblGrid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Feb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22nd 2024</a:t>
                      </a:r>
                      <a:r>
                        <a:rPr dirty="0" sz="1200" spc="1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LOWEST</a:t>
                      </a:r>
                      <a:r>
                        <a:rPr dirty="0" sz="1200" spc="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r>
                        <a:rPr dirty="0" sz="12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Rental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£895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£1,050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£1,650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£1,850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735965" algn="l"/>
                        </a:tabLst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SEAFORD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SHORTFALL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£297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£287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£752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£653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80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£948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£948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£1,229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£1,850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£1,850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49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Available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21st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200" spc="114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LOWEST</a:t>
                      </a:r>
                      <a:r>
                        <a:rPr dirty="0" sz="12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£725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£920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£1,650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£1,400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9"/>
                        </a:spcBef>
                        <a:tabLst>
                          <a:tab pos="735330" algn="l"/>
                        </a:tabLst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SEAFORD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SHORTFALL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£127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£157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£752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£203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Average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  <a:spcBef>
                          <a:spcPts val="43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£816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£750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£985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£985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£1,675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£1,675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£1,500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Available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LHA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1009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£421.33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40055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£718.03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14020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£897.52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17195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£1,080.00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17195">
                        <a:lnSpc>
                          <a:spcPts val="1400"/>
                        </a:lnSpc>
                        <a:spcBef>
                          <a:spcPts val="434"/>
                        </a:spcBef>
                      </a:pP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£1,396.16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00"/>
                        </a:lnSpc>
                        <a:spcBef>
                          <a:spcPts val="359"/>
                        </a:spcBef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SEAFORD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SHORTFALL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2024 -</a:t>
                      </a:r>
                      <a:r>
                        <a:rPr dirty="0" sz="12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LHA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£570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£4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4019" y="1091311"/>
            <a:ext cx="11403330" cy="5300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8318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4</a:t>
            </a:r>
            <a:r>
              <a:rPr dirty="0" sz="22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key</a:t>
            </a:r>
            <a:r>
              <a:rPr dirty="0" sz="2200" spc="-4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areas</a:t>
            </a:r>
            <a:r>
              <a:rPr dirty="0" sz="22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22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SS</a:t>
            </a:r>
            <a:r>
              <a:rPr dirty="0" sz="2200" spc="-4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policy</a:t>
            </a:r>
            <a:r>
              <a:rPr dirty="0" sz="2200" spc="-5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change</a:t>
            </a:r>
            <a:r>
              <a:rPr dirty="0" sz="22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22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1F4E79"/>
                </a:solidFill>
                <a:latin typeface="Calibri"/>
                <a:cs typeface="Calibri"/>
              </a:rPr>
              <a:t>needed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Design</a:t>
            </a:r>
            <a:r>
              <a:rPr dirty="0" sz="18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delivery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mechanisms</a:t>
            </a:r>
            <a:r>
              <a:rPr dirty="0" sz="18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social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security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system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needs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</a:t>
            </a:r>
            <a:r>
              <a:rPr dirty="0" sz="18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overhauled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Increase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in</a:t>
            </a:r>
            <a:r>
              <a:rPr dirty="0" sz="1800" spc="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awareness</a:t>
            </a:r>
            <a:r>
              <a:rPr dirty="0" sz="1800" spc="-5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 entitlements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Support</a:t>
            </a:r>
            <a:r>
              <a:rPr dirty="0" sz="18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apply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maintain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benefits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Uplift</a:t>
            </a:r>
            <a:r>
              <a:rPr dirty="0" sz="18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in</a:t>
            </a:r>
            <a:r>
              <a:rPr dirty="0" sz="1800" spc="-4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basic</a:t>
            </a:r>
            <a:r>
              <a:rPr dirty="0" sz="18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income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levels</a:t>
            </a:r>
            <a:r>
              <a:rPr dirty="0" sz="18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required</a:t>
            </a:r>
            <a:r>
              <a:rPr dirty="0" sz="18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reflect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real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costs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-The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eradication</a:t>
            </a:r>
            <a:r>
              <a:rPr dirty="0" sz="18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benefit</a:t>
            </a:r>
            <a:r>
              <a:rPr dirty="0" sz="1800" spc="-6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deductions,</a:t>
            </a:r>
            <a:r>
              <a:rPr dirty="0" sz="18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sanctions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caps</a:t>
            </a:r>
            <a:r>
              <a:rPr dirty="0" sz="18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ensure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have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levels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income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they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entitled</a:t>
            </a:r>
            <a:r>
              <a:rPr dirty="0" sz="1800" spc="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99085" marR="291465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£19</a:t>
            </a:r>
            <a:r>
              <a:rPr dirty="0" sz="18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billion</a:t>
            </a:r>
            <a:r>
              <a:rPr dirty="0" sz="18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unclaimed</a:t>
            </a:r>
            <a:r>
              <a:rPr dirty="0" sz="18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benefits</a:t>
            </a:r>
            <a:r>
              <a:rPr dirty="0" sz="18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nationally-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needs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huge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awareness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drive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ensure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have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benefits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income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they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entitled</a:t>
            </a:r>
            <a:r>
              <a:rPr dirty="0" sz="18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too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20%</a:t>
            </a:r>
            <a:r>
              <a:rPr dirty="0" sz="18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using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food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banks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working</a:t>
            </a:r>
            <a:endParaRPr sz="1800">
              <a:latin typeface="Calibri"/>
              <a:cs typeface="Calibri"/>
            </a:endParaRPr>
          </a:p>
          <a:p>
            <a:pPr marL="299085" marR="52705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tackle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issues</a:t>
            </a:r>
            <a:r>
              <a:rPr dirty="0" sz="1800" spc="-6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before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they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reach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crisis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point-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Trussell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Trust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CitA-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working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towards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preventative</a:t>
            </a:r>
            <a:r>
              <a:rPr dirty="0" sz="18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work</a:t>
            </a:r>
            <a:r>
              <a:rPr dirty="0" sz="18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to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eradicate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food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banks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charitable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 support</a:t>
            </a:r>
            <a:endParaRPr sz="1800">
              <a:latin typeface="Calibri"/>
              <a:cs typeface="Calibri"/>
            </a:endParaRPr>
          </a:p>
          <a:p>
            <a:pPr marL="299085" marR="30035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ensure</a:t>
            </a:r>
            <a:r>
              <a:rPr dirty="0" sz="18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good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access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3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services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18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working</a:t>
            </a:r>
            <a:r>
              <a:rPr dirty="0" sz="1800" spc="-4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out</a:t>
            </a:r>
            <a:r>
              <a:rPr dirty="0" sz="18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office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hours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access.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We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more</a:t>
            </a:r>
            <a:r>
              <a:rPr dirty="0" sz="18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volunteers</a:t>
            </a:r>
            <a:r>
              <a:rPr dirty="0" sz="18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1F4E79"/>
                </a:solidFill>
                <a:latin typeface="Calibri"/>
                <a:cs typeface="Calibri"/>
              </a:rPr>
              <a:t>&amp;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funding</a:t>
            </a:r>
            <a:r>
              <a:rPr dirty="0" sz="1800" spc="-6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support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us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</a:t>
            </a:r>
            <a:r>
              <a:rPr dirty="0" sz="18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able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dirty="0" sz="18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this.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Drive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ensure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not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stuck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ever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widening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negative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budgets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(social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tariffs,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targeted</a:t>
            </a:r>
            <a:r>
              <a:rPr dirty="0" sz="18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support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LHA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cap-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must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reviewed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again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must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track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markets.</a:t>
            </a:r>
            <a:r>
              <a:rPr dirty="0" sz="18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Homelessness</a:t>
            </a:r>
            <a:r>
              <a:rPr dirty="0" sz="1800" spc="-5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crisis</a:t>
            </a:r>
            <a:r>
              <a:rPr dirty="0" sz="1800" spc="-8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looms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More</a:t>
            </a:r>
            <a:r>
              <a:rPr dirty="0" sz="18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4E79"/>
                </a:solidFill>
                <a:latin typeface="Calibri"/>
                <a:cs typeface="Calibri"/>
              </a:rPr>
              <a:t>social</a:t>
            </a:r>
            <a:r>
              <a:rPr dirty="0" sz="1800" spc="-3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Calibri"/>
                <a:cs typeface="Calibri"/>
              </a:rPr>
              <a:t>housing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stop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making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further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deductions</a:t>
            </a:r>
            <a:r>
              <a:rPr dirty="0" sz="18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from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benefits</a:t>
            </a:r>
            <a:r>
              <a:rPr dirty="0" sz="18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that</a:t>
            </a:r>
            <a:r>
              <a:rPr dirty="0" sz="18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already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not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meeting</a:t>
            </a:r>
            <a:r>
              <a:rPr dirty="0" sz="18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peoples</a:t>
            </a:r>
            <a:r>
              <a:rPr dirty="0" sz="18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E79"/>
                </a:solidFill>
                <a:latin typeface="Calibri"/>
                <a:cs typeface="Calibri"/>
              </a:rPr>
              <a:t>essential</a:t>
            </a:r>
            <a:r>
              <a:rPr dirty="0" sz="18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E79"/>
                </a:solidFill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7826" y="257047"/>
            <a:ext cx="57118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415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We</a:t>
            </a:r>
            <a:r>
              <a:rPr dirty="0" sz="2400" spc="-85"/>
              <a:t> </a:t>
            </a:r>
            <a:r>
              <a:rPr dirty="0" sz="2400"/>
              <a:t>must</a:t>
            </a:r>
            <a:r>
              <a:rPr dirty="0" sz="2400" spc="-85"/>
              <a:t> </a:t>
            </a:r>
            <a:r>
              <a:rPr dirty="0" sz="2400"/>
              <a:t>address</a:t>
            </a:r>
            <a:r>
              <a:rPr dirty="0" sz="2400" spc="-65"/>
              <a:t> </a:t>
            </a:r>
            <a:r>
              <a:rPr dirty="0" sz="2400"/>
              <a:t>core</a:t>
            </a:r>
            <a:r>
              <a:rPr dirty="0" sz="2400" spc="-100"/>
              <a:t> </a:t>
            </a:r>
            <a:r>
              <a:rPr dirty="0" sz="2400"/>
              <a:t>drivers</a:t>
            </a:r>
            <a:r>
              <a:rPr dirty="0" sz="2400" spc="-90"/>
              <a:t> </a:t>
            </a:r>
            <a:r>
              <a:rPr dirty="0" sz="2400"/>
              <a:t>of</a:t>
            </a:r>
            <a:r>
              <a:rPr dirty="0" sz="2400" spc="-80"/>
              <a:t> </a:t>
            </a:r>
            <a:r>
              <a:rPr dirty="0" sz="2400" spc="-10"/>
              <a:t>hardship- </a:t>
            </a:r>
            <a:r>
              <a:rPr dirty="0" sz="2400"/>
              <a:t>the</a:t>
            </a:r>
            <a:r>
              <a:rPr dirty="0" sz="2400" spc="-30"/>
              <a:t> </a:t>
            </a:r>
            <a:r>
              <a:rPr dirty="0" sz="2400" spc="-10"/>
              <a:t>consequences</a:t>
            </a:r>
            <a:r>
              <a:rPr dirty="0" sz="2400" spc="-55"/>
              <a:t> </a:t>
            </a:r>
            <a:r>
              <a:rPr dirty="0" sz="2400"/>
              <a:t>and</a:t>
            </a:r>
            <a:r>
              <a:rPr dirty="0" sz="2400" spc="-40"/>
              <a:t> </a:t>
            </a:r>
            <a:r>
              <a:rPr dirty="0" sz="2400"/>
              <a:t>impacts</a:t>
            </a:r>
            <a:r>
              <a:rPr dirty="0" sz="2400" spc="-35"/>
              <a:t> </a:t>
            </a:r>
            <a:r>
              <a:rPr dirty="0" sz="2400"/>
              <a:t>of</a:t>
            </a:r>
            <a:r>
              <a:rPr dirty="0" sz="2400" spc="-55"/>
              <a:t> </a:t>
            </a:r>
            <a:r>
              <a:rPr dirty="0" sz="2400"/>
              <a:t>poor</a:t>
            </a:r>
            <a:r>
              <a:rPr dirty="0" sz="2400" spc="-50"/>
              <a:t> </a:t>
            </a:r>
            <a:r>
              <a:rPr dirty="0" sz="2400" spc="-10"/>
              <a:t>policy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50" y="54579"/>
            <a:ext cx="1547896" cy="9557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616" y="1467358"/>
            <a:ext cx="11355070" cy="4962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9550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749550" algn="l"/>
              </a:tabLst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CoL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crisis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will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continue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deepen-</a:t>
            </a:r>
            <a:r>
              <a:rPr dirty="0" sz="22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its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ongoing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trend</a:t>
            </a:r>
            <a:endParaRPr sz="2200">
              <a:latin typeface="Calibri"/>
              <a:cs typeface="Calibri"/>
            </a:endParaRPr>
          </a:p>
          <a:p>
            <a:pPr marL="2749550" indent="-286385">
              <a:lnSpc>
                <a:spcPct val="100000"/>
              </a:lnSpc>
              <a:buFont typeface="Arial MT"/>
              <a:buChar char="•"/>
              <a:tabLst>
                <a:tab pos="2749550" algn="l"/>
              </a:tabLst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Housing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homelessness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crisis</a:t>
            </a:r>
            <a:endParaRPr sz="2200">
              <a:latin typeface="Calibri"/>
              <a:cs typeface="Calibri"/>
            </a:endParaRPr>
          </a:p>
          <a:p>
            <a:pPr marL="2749550" indent="-286385">
              <a:lnSpc>
                <a:spcPct val="100000"/>
              </a:lnSpc>
              <a:buFont typeface="Arial MT"/>
              <a:buChar char="•"/>
              <a:tabLst>
                <a:tab pos="2749550" algn="l"/>
              </a:tabLst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Debt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crisis-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negative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budgets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increasing</a:t>
            </a:r>
            <a:endParaRPr sz="2200">
              <a:latin typeface="Calibri"/>
              <a:cs typeface="Calibri"/>
            </a:endParaRPr>
          </a:p>
          <a:p>
            <a:pPr marL="2749550" indent="-286385">
              <a:lnSpc>
                <a:spcPct val="100000"/>
              </a:lnSpc>
              <a:buFont typeface="Arial MT"/>
              <a:buChar char="•"/>
              <a:tabLst>
                <a:tab pos="2749550" algn="l"/>
              </a:tabLst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Increasing</a:t>
            </a:r>
            <a:r>
              <a:rPr dirty="0" sz="2200" spc="-8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poor</a:t>
            </a:r>
            <a:r>
              <a:rPr dirty="0" sz="2200" spc="-9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mental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health</a:t>
            </a:r>
            <a:endParaRPr sz="2200">
              <a:latin typeface="Calibri"/>
              <a:cs typeface="Calibri"/>
            </a:endParaRPr>
          </a:p>
          <a:p>
            <a:pPr marL="2749550" indent="-286385">
              <a:lnSpc>
                <a:spcPct val="100000"/>
              </a:lnSpc>
              <a:buFont typeface="Arial MT"/>
              <a:buChar char="•"/>
              <a:tabLst>
                <a:tab pos="2749550" algn="l"/>
              </a:tabLst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Continued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trend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of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people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with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long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term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health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conditions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2749550">
              <a:lnSpc>
                <a:spcPct val="100000"/>
              </a:lnSpc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disabilities</a:t>
            </a:r>
            <a:r>
              <a:rPr dirty="0" sz="2200" spc="-8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being</a:t>
            </a:r>
            <a:r>
              <a:rPr dirty="0" sz="2200" spc="-7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amongst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those</a:t>
            </a:r>
            <a:r>
              <a:rPr dirty="0" sz="2200" spc="-7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worst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impacted</a:t>
            </a:r>
            <a:endParaRPr sz="2200">
              <a:latin typeface="Calibri"/>
              <a:cs typeface="Calibri"/>
            </a:endParaRPr>
          </a:p>
          <a:p>
            <a:pPr marL="299085" marR="440055" indent="-287020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Maintaining</a:t>
            </a:r>
            <a:r>
              <a:rPr dirty="0" u="sng" sz="2200" spc="-45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our</a:t>
            </a:r>
            <a:r>
              <a:rPr dirty="0" u="sng" sz="2200" spc="-4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current</a:t>
            </a:r>
            <a:r>
              <a:rPr dirty="0" u="sng" sz="2200" spc="-4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work-</a:t>
            </a:r>
            <a:r>
              <a:rPr dirty="0" u="sng" sz="2200" spc="-35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LDCA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total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deficit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24-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25</a:t>
            </a:r>
            <a:r>
              <a:rPr dirty="0" sz="2200" spc="-6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across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organisation</a:t>
            </a:r>
            <a:r>
              <a:rPr dirty="0" sz="2200" spc="-7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is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£80,000.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Must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maintain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current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income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levels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6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increase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income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by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at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least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80k,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or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services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will</a:t>
            </a:r>
            <a:r>
              <a:rPr dirty="0" sz="22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be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reduced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cut.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Already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using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reserves.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6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Expanding</a:t>
            </a:r>
            <a:r>
              <a:rPr dirty="0" u="sng" sz="2200" spc="-35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our</a:t>
            </a:r>
            <a:r>
              <a:rPr dirty="0" u="sng" sz="2200" spc="-35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support</a:t>
            </a:r>
            <a:r>
              <a:rPr dirty="0" u="sng" sz="2200" spc="-25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2200" spc="-5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spc="-10" b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Seaford-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Clear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local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more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support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we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have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ambition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open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our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Seaford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office</a:t>
            </a:r>
            <a:r>
              <a:rPr dirty="0" sz="22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on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Tuesdays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12-6pm</a:t>
            </a:r>
            <a:r>
              <a:rPr dirty="0" sz="22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(12-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2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drop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in)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(3-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5.30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Advice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Line)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6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Would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like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reinstate</a:t>
            </a:r>
            <a:r>
              <a:rPr dirty="0" sz="22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our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outreach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drop</a:t>
            </a:r>
            <a:r>
              <a:rPr dirty="0" sz="2200" spc="-5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in</a:t>
            </a:r>
            <a:r>
              <a:rPr dirty="0" sz="22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Bishopstone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200" spc="-6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at</a:t>
            </a:r>
            <a:r>
              <a:rPr dirty="0" sz="2200" spc="-4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22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Calibri"/>
                <a:cs typeface="Calibri"/>
              </a:rPr>
              <a:t>library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46" y="479743"/>
            <a:ext cx="1547896" cy="9542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922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105"/>
              </a:spcBef>
            </a:pPr>
            <a:r>
              <a:rPr dirty="0"/>
              <a:t>Key</a:t>
            </a:r>
            <a:r>
              <a:rPr dirty="0" spc="-55"/>
              <a:t> </a:t>
            </a:r>
            <a:r>
              <a:rPr dirty="0"/>
              <a:t>areas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concern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come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our</a:t>
            </a:r>
            <a:r>
              <a:rPr dirty="0" spc="-55"/>
              <a:t> </a:t>
            </a:r>
            <a:r>
              <a:rPr dirty="0"/>
              <a:t>work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10"/>
              <a:t>Seaford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1573733"/>
            <a:ext cx="9740265" cy="29229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800"/>
              <a:t>LDCA</a:t>
            </a:r>
            <a:r>
              <a:rPr dirty="0" sz="3800" spc="-55"/>
              <a:t> </a:t>
            </a:r>
            <a:r>
              <a:rPr dirty="0" sz="3800"/>
              <a:t>will</a:t>
            </a:r>
            <a:r>
              <a:rPr dirty="0" sz="3800" spc="-55"/>
              <a:t> </a:t>
            </a:r>
            <a:r>
              <a:rPr dirty="0" sz="3800"/>
              <a:t>continue</a:t>
            </a:r>
            <a:r>
              <a:rPr dirty="0" sz="3800" spc="-75"/>
              <a:t> </a:t>
            </a:r>
            <a:r>
              <a:rPr dirty="0" sz="3800"/>
              <a:t>to</a:t>
            </a:r>
            <a:r>
              <a:rPr dirty="0" sz="3800" spc="-75"/>
              <a:t> </a:t>
            </a:r>
            <a:r>
              <a:rPr dirty="0" sz="3800"/>
              <a:t>be</a:t>
            </a:r>
            <a:r>
              <a:rPr dirty="0" sz="3800" spc="-60"/>
              <a:t> </a:t>
            </a:r>
            <a:r>
              <a:rPr dirty="0" sz="3800"/>
              <a:t>there</a:t>
            </a:r>
            <a:r>
              <a:rPr dirty="0" sz="3800" spc="-70"/>
              <a:t> </a:t>
            </a:r>
            <a:r>
              <a:rPr dirty="0" sz="3800"/>
              <a:t>for</a:t>
            </a:r>
            <a:r>
              <a:rPr dirty="0" sz="3800" spc="-60"/>
              <a:t> </a:t>
            </a:r>
            <a:r>
              <a:rPr dirty="0" sz="3800"/>
              <a:t>anyone</a:t>
            </a:r>
            <a:r>
              <a:rPr dirty="0" sz="3800" spc="-65"/>
              <a:t> </a:t>
            </a:r>
            <a:r>
              <a:rPr dirty="0" sz="3800" spc="-10"/>
              <a:t>across </a:t>
            </a:r>
            <a:r>
              <a:rPr dirty="0" sz="3800"/>
              <a:t>the</a:t>
            </a:r>
            <a:r>
              <a:rPr dirty="0" sz="3800" spc="-40"/>
              <a:t> </a:t>
            </a:r>
            <a:r>
              <a:rPr dirty="0" sz="3800"/>
              <a:t>district</a:t>
            </a:r>
            <a:r>
              <a:rPr dirty="0" sz="3800" spc="-35"/>
              <a:t> </a:t>
            </a:r>
            <a:r>
              <a:rPr dirty="0" sz="3800"/>
              <a:t>who</a:t>
            </a:r>
            <a:r>
              <a:rPr dirty="0" sz="3800" spc="-15"/>
              <a:t> </a:t>
            </a:r>
            <a:r>
              <a:rPr dirty="0" sz="3800"/>
              <a:t>needs</a:t>
            </a:r>
            <a:r>
              <a:rPr dirty="0" sz="3800" spc="-35"/>
              <a:t> </a:t>
            </a:r>
            <a:r>
              <a:rPr dirty="0" sz="3800"/>
              <a:t>our</a:t>
            </a:r>
            <a:r>
              <a:rPr dirty="0" sz="3800" spc="-30"/>
              <a:t> </a:t>
            </a:r>
            <a:r>
              <a:rPr dirty="0" sz="3800"/>
              <a:t>advice</a:t>
            </a:r>
            <a:r>
              <a:rPr dirty="0" sz="3800" spc="-35"/>
              <a:t> </a:t>
            </a:r>
            <a:r>
              <a:rPr dirty="0" sz="3800"/>
              <a:t>and</a:t>
            </a:r>
            <a:r>
              <a:rPr dirty="0" sz="3800" spc="-25"/>
              <a:t> </a:t>
            </a:r>
            <a:r>
              <a:rPr dirty="0" sz="3800" spc="-10"/>
              <a:t>support.</a:t>
            </a:r>
            <a:endParaRPr sz="3800"/>
          </a:p>
          <a:p>
            <a:pPr algn="ctr" marL="21590" marR="12700">
              <a:lnSpc>
                <a:spcPct val="100000"/>
              </a:lnSpc>
              <a:spcBef>
                <a:spcPts val="5"/>
              </a:spcBef>
            </a:pPr>
            <a:r>
              <a:rPr dirty="0" sz="3800" b="0">
                <a:latin typeface="Calibri"/>
                <a:cs typeface="Calibri"/>
              </a:rPr>
              <a:t>We</a:t>
            </a:r>
            <a:r>
              <a:rPr dirty="0" sz="3800" spc="-4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are</a:t>
            </a:r>
            <a:r>
              <a:rPr dirty="0" sz="3800" spc="-6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the</a:t>
            </a:r>
            <a:r>
              <a:rPr dirty="0" sz="3800" spc="-4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only</a:t>
            </a:r>
            <a:r>
              <a:rPr dirty="0" sz="3800" spc="-4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provider</a:t>
            </a:r>
            <a:r>
              <a:rPr dirty="0" sz="3800" spc="-8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of</a:t>
            </a:r>
            <a:r>
              <a:rPr dirty="0" sz="3800" spc="-4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a</a:t>
            </a:r>
            <a:r>
              <a:rPr dirty="0" sz="3800" spc="-4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full</a:t>
            </a:r>
            <a:r>
              <a:rPr dirty="0" sz="3800" spc="-4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range</a:t>
            </a:r>
            <a:r>
              <a:rPr dirty="0" sz="3800" spc="-6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of</a:t>
            </a:r>
            <a:r>
              <a:rPr dirty="0" sz="3800" spc="-45" b="0">
                <a:latin typeface="Calibri"/>
                <a:cs typeface="Calibri"/>
              </a:rPr>
              <a:t> </a:t>
            </a:r>
            <a:r>
              <a:rPr dirty="0" sz="3800" spc="-10" b="0">
                <a:latin typeface="Calibri"/>
                <a:cs typeface="Calibri"/>
              </a:rPr>
              <a:t>holistic </a:t>
            </a:r>
            <a:r>
              <a:rPr dirty="0" sz="3800" b="0">
                <a:latin typeface="Calibri"/>
                <a:cs typeface="Calibri"/>
              </a:rPr>
              <a:t>advice</a:t>
            </a:r>
            <a:r>
              <a:rPr dirty="0" sz="3800" spc="-5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services,</a:t>
            </a:r>
            <a:r>
              <a:rPr dirty="0" sz="3800" spc="-7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delivered</a:t>
            </a:r>
            <a:r>
              <a:rPr dirty="0" sz="3800" spc="-8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by</a:t>
            </a:r>
            <a:r>
              <a:rPr dirty="0" sz="3800" spc="-55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accredited</a:t>
            </a:r>
            <a:r>
              <a:rPr dirty="0" sz="3800" spc="-55" b="0">
                <a:latin typeface="Calibri"/>
                <a:cs typeface="Calibri"/>
              </a:rPr>
              <a:t> </a:t>
            </a:r>
            <a:r>
              <a:rPr dirty="0" sz="3800" spc="-10" b="0">
                <a:latin typeface="Calibri"/>
                <a:cs typeface="Calibri"/>
              </a:rPr>
              <a:t>advisors </a:t>
            </a:r>
            <a:r>
              <a:rPr dirty="0" sz="3800" b="0">
                <a:latin typeface="Calibri"/>
                <a:cs typeface="Calibri"/>
              </a:rPr>
              <a:t>and</a:t>
            </a:r>
            <a:r>
              <a:rPr dirty="0" sz="3800" spc="-60" b="0">
                <a:latin typeface="Calibri"/>
                <a:cs typeface="Calibri"/>
              </a:rPr>
              <a:t> </a:t>
            </a:r>
            <a:r>
              <a:rPr dirty="0" sz="3800" b="0">
                <a:latin typeface="Calibri"/>
                <a:cs typeface="Calibri"/>
              </a:rPr>
              <a:t>case</a:t>
            </a:r>
            <a:r>
              <a:rPr dirty="0" sz="3800" spc="-65" b="0">
                <a:latin typeface="Calibri"/>
                <a:cs typeface="Calibri"/>
              </a:rPr>
              <a:t> </a:t>
            </a:r>
            <a:r>
              <a:rPr dirty="0" sz="3800" spc="-10" b="0">
                <a:latin typeface="Calibri"/>
                <a:cs typeface="Calibri"/>
              </a:rPr>
              <a:t>workers.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44167" y="5113782"/>
            <a:ext cx="871664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We</a:t>
            </a:r>
            <a:r>
              <a:rPr dirty="0" sz="3000" spc="-8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1F4E79"/>
                </a:solidFill>
                <a:latin typeface="Calibri"/>
                <a:cs typeface="Calibri"/>
              </a:rPr>
              <a:t>urgently</a:t>
            </a:r>
            <a:r>
              <a:rPr dirty="0" sz="30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need</a:t>
            </a:r>
            <a:r>
              <a:rPr dirty="0" sz="30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to</a:t>
            </a:r>
            <a:r>
              <a:rPr dirty="0" sz="3000" spc="-9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raise</a:t>
            </a:r>
            <a:r>
              <a:rPr dirty="0" sz="30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more</a:t>
            </a:r>
            <a:r>
              <a:rPr dirty="0" sz="30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funds</a:t>
            </a:r>
            <a:r>
              <a:rPr dirty="0" sz="30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3000" spc="-7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recruit</a:t>
            </a:r>
            <a:r>
              <a:rPr dirty="0" sz="3000" spc="-9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1F4E79"/>
                </a:solidFill>
                <a:latin typeface="Calibri"/>
                <a:cs typeface="Calibri"/>
              </a:rPr>
              <a:t>more </a:t>
            </a:r>
            <a:r>
              <a:rPr dirty="0" sz="3000" spc="-10" b="1">
                <a:solidFill>
                  <a:srgbClr val="1F4E79"/>
                </a:solidFill>
                <a:latin typeface="Calibri"/>
                <a:cs typeface="Calibri"/>
              </a:rPr>
              <a:t>volunteers.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Thank</a:t>
            </a:r>
            <a:r>
              <a:rPr dirty="0" sz="3000" spc="-8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you</a:t>
            </a:r>
            <a:r>
              <a:rPr dirty="0" sz="3000" spc="-7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for</a:t>
            </a:r>
            <a:r>
              <a:rPr dirty="0" sz="3000" spc="-10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F4E79"/>
                </a:solidFill>
                <a:latin typeface="Calibri"/>
                <a:cs typeface="Calibri"/>
              </a:rPr>
              <a:t>your</a:t>
            </a:r>
            <a:r>
              <a:rPr dirty="0" sz="3000" spc="-6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1F4E79"/>
                </a:solidFill>
                <a:latin typeface="Calibri"/>
                <a:cs typeface="Calibri"/>
              </a:rPr>
              <a:t>support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50" y="54579"/>
            <a:ext cx="1547896" cy="9557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117" y="1062608"/>
            <a:ext cx="9723755" cy="130048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2405380" marR="5080" indent="-2393315">
              <a:lnSpc>
                <a:spcPts val="4750"/>
              </a:lnSpc>
              <a:spcBef>
                <a:spcPts val="705"/>
              </a:spcBef>
            </a:pPr>
            <a:r>
              <a:rPr dirty="0" sz="4400" spc="-50" b="0">
                <a:solidFill>
                  <a:srgbClr val="004A87"/>
                </a:solidFill>
                <a:latin typeface="Calibri Light"/>
                <a:cs typeface="Calibri Light"/>
              </a:rPr>
              <a:t>We</a:t>
            </a:r>
            <a:r>
              <a:rPr dirty="0" sz="4400" spc="-20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4A87"/>
                </a:solidFill>
                <a:latin typeface="Calibri Light"/>
                <a:cs typeface="Calibri Light"/>
              </a:rPr>
              <a:t>are</a:t>
            </a:r>
            <a:r>
              <a:rPr dirty="0" sz="4400" spc="-22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4A87"/>
                </a:solidFill>
                <a:latin typeface="Calibri Light"/>
                <a:cs typeface="Calibri Light"/>
              </a:rPr>
              <a:t>here</a:t>
            </a:r>
            <a:r>
              <a:rPr dirty="0" sz="4400" spc="-22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4A87"/>
                </a:solidFill>
                <a:latin typeface="Calibri Light"/>
                <a:cs typeface="Calibri Light"/>
              </a:rPr>
              <a:t>for</a:t>
            </a:r>
            <a:r>
              <a:rPr dirty="0" sz="4400" spc="-22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spc="-35" b="0">
                <a:solidFill>
                  <a:srgbClr val="004A87"/>
                </a:solidFill>
                <a:latin typeface="Calibri Light"/>
                <a:cs typeface="Calibri Light"/>
              </a:rPr>
              <a:t>everyone,</a:t>
            </a:r>
            <a:r>
              <a:rPr dirty="0" sz="4400" spc="-20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spc="-35" b="0">
                <a:solidFill>
                  <a:srgbClr val="004A87"/>
                </a:solidFill>
                <a:latin typeface="Calibri Light"/>
                <a:cs typeface="Calibri Light"/>
              </a:rPr>
              <a:t>whoever</a:t>
            </a:r>
            <a:r>
              <a:rPr dirty="0" sz="4400" spc="-21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4A87"/>
                </a:solidFill>
                <a:latin typeface="Calibri Light"/>
                <a:cs typeface="Calibri Light"/>
              </a:rPr>
              <a:t>you</a:t>
            </a:r>
            <a:r>
              <a:rPr dirty="0" sz="4400" spc="-22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spc="-20" b="0">
                <a:solidFill>
                  <a:srgbClr val="004A87"/>
                </a:solidFill>
                <a:latin typeface="Calibri Light"/>
                <a:cs typeface="Calibri Light"/>
              </a:rPr>
              <a:t>are, </a:t>
            </a:r>
            <a:r>
              <a:rPr dirty="0" sz="4400" spc="-45" b="0">
                <a:solidFill>
                  <a:srgbClr val="004A87"/>
                </a:solidFill>
                <a:latin typeface="Calibri Light"/>
                <a:cs typeface="Calibri Light"/>
              </a:rPr>
              <a:t>whatever</a:t>
            </a:r>
            <a:r>
              <a:rPr dirty="0" sz="4400" spc="-16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4A87"/>
                </a:solidFill>
                <a:latin typeface="Calibri Light"/>
                <a:cs typeface="Calibri Light"/>
              </a:rPr>
              <a:t>the</a:t>
            </a:r>
            <a:r>
              <a:rPr dirty="0" sz="4400" spc="-14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4A87"/>
                </a:solidFill>
                <a:latin typeface="Calibri Light"/>
                <a:cs typeface="Calibri Light"/>
              </a:rPr>
              <a:t>problem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71752" y="2566797"/>
            <a:ext cx="10118725" cy="33953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39395" marR="454659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We</a:t>
            </a:r>
            <a:r>
              <a:rPr dirty="0" sz="2800" spc="-10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are</a:t>
            </a:r>
            <a:r>
              <a:rPr dirty="0" sz="2800" spc="-9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an</a:t>
            </a:r>
            <a:r>
              <a:rPr dirty="0" sz="2800" spc="-10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independent</a:t>
            </a:r>
            <a:r>
              <a:rPr dirty="0" sz="28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registered</a:t>
            </a:r>
            <a:r>
              <a:rPr dirty="0" sz="2800" spc="-10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4A87"/>
                </a:solidFill>
                <a:latin typeface="Calibri"/>
                <a:cs typeface="Calibri"/>
              </a:rPr>
              <a:t>charity.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We</a:t>
            </a:r>
            <a:r>
              <a:rPr dirty="0" sz="2800" spc="-10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provide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free, 	confidential,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professional</a:t>
            </a:r>
            <a:r>
              <a:rPr dirty="0" sz="2800" spc="-4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impartial</a:t>
            </a:r>
            <a:r>
              <a:rPr dirty="0" sz="28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advice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on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huge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range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4A87"/>
                </a:solidFill>
                <a:latin typeface="Calibri"/>
                <a:cs typeface="Calibri"/>
              </a:rPr>
              <a:t>of </a:t>
            </a:r>
            <a:r>
              <a:rPr dirty="0" sz="2800" spc="-25">
                <a:solidFill>
                  <a:srgbClr val="004A87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issues</a:t>
            </a:r>
            <a:r>
              <a:rPr dirty="0" sz="2800" spc="-4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topics</a:t>
            </a:r>
            <a:r>
              <a:rPr dirty="0" sz="2800" spc="-4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help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people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overcome</a:t>
            </a:r>
            <a:r>
              <a:rPr dirty="0" sz="2800" spc="-8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their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problems.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5"/>
              </a:spcBef>
              <a:buClr>
                <a:srgbClr val="004A87"/>
              </a:buClr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ct val="90000"/>
              </a:lnSpc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We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rely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on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local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grants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fundraising</a:t>
            </a:r>
            <a:r>
              <a:rPr dirty="0" sz="2800" spc="-3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enable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us</a:t>
            </a:r>
            <a:r>
              <a:rPr dirty="0" sz="2800" spc="-5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deliver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4A87"/>
                </a:solidFill>
                <a:latin typeface="Calibri"/>
                <a:cs typeface="Calibri"/>
              </a:rPr>
              <a:t>our </a:t>
            </a:r>
            <a:r>
              <a:rPr dirty="0" sz="2800" spc="-25">
                <a:solidFill>
                  <a:srgbClr val="004A87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services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across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district.</a:t>
            </a:r>
            <a:r>
              <a:rPr dirty="0" sz="28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We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do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not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receive</a:t>
            </a:r>
            <a:r>
              <a:rPr dirty="0" sz="2800" spc="-8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funds</a:t>
            </a:r>
            <a:r>
              <a:rPr dirty="0" sz="2800" spc="-3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from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or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are</a:t>
            </a:r>
            <a:r>
              <a:rPr dirty="0" sz="2800" spc="-8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4A87"/>
                </a:solidFill>
                <a:latin typeface="Calibri"/>
                <a:cs typeface="Calibri"/>
              </a:rPr>
              <a:t>part </a:t>
            </a:r>
            <a:r>
              <a:rPr dirty="0" sz="2800" spc="-20">
                <a:solidFill>
                  <a:srgbClr val="004A87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of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central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government.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We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are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member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of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national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Citizens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Advice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charity-</a:t>
            </a:r>
            <a:r>
              <a:rPr dirty="0" sz="28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but</a:t>
            </a:r>
            <a:r>
              <a:rPr dirty="0" sz="28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have</a:t>
            </a:r>
            <a:r>
              <a:rPr dirty="0" sz="2800" spc="-8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our</a:t>
            </a:r>
            <a:r>
              <a:rPr dirty="0" sz="28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own,</a:t>
            </a:r>
            <a:r>
              <a:rPr dirty="0" sz="2800" spc="-7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4A87"/>
                </a:solidFill>
                <a:latin typeface="Calibri"/>
                <a:cs typeface="Calibri"/>
              </a:rPr>
              <a:t>local,</a:t>
            </a:r>
            <a:r>
              <a:rPr dirty="0" sz="2800" spc="-7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independent</a:t>
            </a:r>
            <a:r>
              <a:rPr dirty="0" sz="2800" spc="-2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A87"/>
                </a:solidFill>
                <a:latin typeface="Calibri"/>
                <a:cs typeface="Calibri"/>
              </a:rPr>
              <a:t>status.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297179"/>
            <a:ext cx="2734056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89760" y="233172"/>
            <a:ext cx="7905115" cy="294767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2965"/>
              </a:lnSpc>
            </a:pPr>
            <a:r>
              <a:rPr dirty="0" sz="2800">
                <a:solidFill>
                  <a:srgbClr val="004A87"/>
                </a:solidFill>
                <a:latin typeface="Calibri Light"/>
                <a:cs typeface="Calibri Light"/>
              </a:rPr>
              <a:t>Our</a:t>
            </a:r>
            <a:r>
              <a:rPr dirty="0" sz="2800" spc="-105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2800" spc="-20">
                <a:solidFill>
                  <a:srgbClr val="004A87"/>
                </a:solidFill>
                <a:latin typeface="Calibri Light"/>
                <a:cs typeface="Calibri Light"/>
              </a:rPr>
              <a:t>work</a:t>
            </a:r>
            <a:endParaRPr sz="2800">
              <a:latin typeface="Calibri Light"/>
              <a:cs typeface="Calibri Light"/>
            </a:endParaRPr>
          </a:p>
          <a:p>
            <a:pPr marL="497205" indent="-28638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497205" algn="l"/>
              </a:tabLst>
            </a:pP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Confidential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,</a:t>
            </a:r>
            <a:r>
              <a:rPr dirty="0" sz="1600" spc="-2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impartial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,</a:t>
            </a:r>
            <a:r>
              <a:rPr dirty="0" sz="16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A87"/>
                </a:solidFill>
                <a:latin typeface="Calibri"/>
                <a:cs typeface="Calibri"/>
              </a:rPr>
              <a:t>independent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,</a:t>
            </a:r>
            <a:r>
              <a:rPr dirty="0" sz="1600" spc="-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free</a:t>
            </a:r>
            <a:r>
              <a:rPr dirty="0" sz="1600" spc="-3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advice,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education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004A87"/>
              </a:buClr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497205" indent="-286385">
              <a:lnSpc>
                <a:spcPct val="100000"/>
              </a:lnSpc>
              <a:buFont typeface="Arial MT"/>
              <a:buChar char="•"/>
              <a:tabLst>
                <a:tab pos="497205" algn="l"/>
              </a:tabLst>
            </a:pP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Advice</a:t>
            </a:r>
            <a:r>
              <a:rPr dirty="0" sz="16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Quality</a:t>
            </a:r>
            <a:r>
              <a:rPr dirty="0" sz="1600" spc="-6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Standard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A87"/>
                </a:solidFill>
                <a:latin typeface="Calibri"/>
                <a:cs typeface="Calibri"/>
              </a:rPr>
              <a:t>accredited</a:t>
            </a:r>
            <a:r>
              <a:rPr dirty="0" sz="1600" spc="-3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A87"/>
                </a:solidFill>
                <a:latin typeface="Calibri"/>
                <a:cs typeface="Calibri"/>
              </a:rPr>
              <a:t>regulated</a:t>
            </a:r>
            <a:r>
              <a:rPr dirty="0" sz="1600" spc="-15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by</a:t>
            </a:r>
            <a:r>
              <a:rPr dirty="0" sz="1600" spc="-4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1600" spc="-2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Financial</a:t>
            </a:r>
            <a:r>
              <a:rPr dirty="0" sz="16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Conduct</a:t>
            </a:r>
            <a:r>
              <a:rPr dirty="0" sz="16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Authority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  <a:buClr>
                <a:srgbClr val="004A87"/>
              </a:buClr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497205" indent="-286385">
              <a:lnSpc>
                <a:spcPct val="100000"/>
              </a:lnSpc>
              <a:buFont typeface="Arial MT"/>
              <a:buChar char="•"/>
              <a:tabLst>
                <a:tab pos="497205" algn="l"/>
              </a:tabLst>
            </a:pP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Empower</a:t>
            </a:r>
            <a:r>
              <a:rPr dirty="0" sz="1600" spc="-1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people</a:t>
            </a:r>
            <a:r>
              <a:rPr dirty="0" sz="1600" spc="-3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find</a:t>
            </a:r>
            <a:r>
              <a:rPr dirty="0" sz="1600" spc="-5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their</a:t>
            </a:r>
            <a:r>
              <a:rPr dirty="0" sz="1600" spc="-5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way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forward</a:t>
            </a:r>
            <a:r>
              <a:rPr dirty="0" sz="1600" spc="-2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–</a:t>
            </a:r>
            <a:r>
              <a:rPr dirty="0" sz="1600" spc="-4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whoever</a:t>
            </a:r>
            <a:r>
              <a:rPr dirty="0" sz="1600" spc="-3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they</a:t>
            </a:r>
            <a:r>
              <a:rPr dirty="0" sz="1600" spc="-4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are,</a:t>
            </a:r>
            <a:r>
              <a:rPr dirty="0" sz="1600" spc="-5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A87"/>
                </a:solidFill>
                <a:latin typeface="Calibri"/>
                <a:cs typeface="Calibri"/>
              </a:rPr>
              <a:t>whatever</a:t>
            </a:r>
            <a:r>
              <a:rPr dirty="0" sz="1600" spc="-3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A87"/>
                </a:solidFill>
                <a:latin typeface="Calibri"/>
                <a:cs typeface="Calibri"/>
              </a:rPr>
              <a:t>their</a:t>
            </a:r>
            <a:r>
              <a:rPr dirty="0" sz="1600" spc="-40" b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A87"/>
                </a:solidFill>
                <a:latin typeface="Calibri"/>
                <a:cs typeface="Calibri"/>
              </a:rPr>
              <a:t>problem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4A87"/>
              </a:buClr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497205" indent="-286385">
              <a:lnSpc>
                <a:spcPct val="100000"/>
              </a:lnSpc>
              <a:buFont typeface="Arial MT"/>
              <a:buChar char="•"/>
              <a:tabLst>
                <a:tab pos="497205" algn="l"/>
              </a:tabLst>
            </a:pP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Volunteer contribution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3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delivery</a:t>
            </a:r>
            <a:r>
              <a:rPr dirty="0" sz="1600" spc="-2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004A87"/>
              </a:buClr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49720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97205" algn="l"/>
              </a:tabLst>
            </a:pP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Research</a:t>
            </a:r>
            <a:r>
              <a:rPr dirty="0" sz="1600" spc="-1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campaigns</a:t>
            </a:r>
            <a:r>
              <a:rPr dirty="0" sz="1600" spc="-6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tackle</a:t>
            </a:r>
            <a:r>
              <a:rPr dirty="0" sz="1600" spc="-4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source</a:t>
            </a:r>
            <a:r>
              <a:rPr dirty="0" sz="1600" spc="-2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client</a:t>
            </a:r>
            <a:r>
              <a:rPr dirty="0" sz="1600" spc="-55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4A87"/>
                </a:solidFill>
                <a:latin typeface="Calibri"/>
                <a:cs typeface="Calibri"/>
              </a:rPr>
              <a:t>problems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5958" y="4116805"/>
            <a:ext cx="3797300" cy="245618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algn="just" marL="301625" indent="-288925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301625" algn="l"/>
              </a:tabLst>
            </a:pP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Food</a:t>
            </a:r>
            <a:r>
              <a:rPr dirty="0" sz="1600" spc="-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&amp;</a:t>
            </a:r>
            <a:r>
              <a:rPr dirty="0" sz="1600" spc="-2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fuel</a:t>
            </a:r>
            <a:r>
              <a:rPr dirty="0" sz="1600" spc="-3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vouchers</a:t>
            </a:r>
            <a:endParaRPr sz="16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20000"/>
              </a:lnSpc>
              <a:spcBef>
                <a:spcPts val="605"/>
              </a:spcBef>
              <a:buFont typeface="Arial MT"/>
              <a:buChar char="•"/>
              <a:tabLst>
                <a:tab pos="299085" algn="l"/>
                <a:tab pos="300990" algn="l"/>
              </a:tabLst>
            </a:pPr>
            <a:r>
              <a:rPr dirty="0" sz="1600">
                <a:solidFill>
                  <a:srgbClr val="004A87"/>
                </a:solidFill>
                <a:latin typeface="Calibri"/>
                <a:cs typeface="Calibri"/>
              </a:rPr>
              <a:t>	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Benefits</a:t>
            </a:r>
            <a:r>
              <a:rPr dirty="0" sz="1600" spc="-5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check</a:t>
            </a:r>
            <a:r>
              <a:rPr dirty="0" sz="1600" spc="-5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3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maximise</a:t>
            </a:r>
            <a:r>
              <a:rPr dirty="0" sz="1600" spc="-4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income</a:t>
            </a:r>
            <a:r>
              <a:rPr dirty="0" sz="1600" spc="-3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–</a:t>
            </a:r>
            <a:r>
              <a:rPr dirty="0" sz="1600" spc="-4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4A87"/>
                </a:solidFill>
                <a:latin typeface="Calibri"/>
                <a:cs typeface="Calibri"/>
              </a:rPr>
              <a:t>Help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5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Claim</a:t>
            </a:r>
            <a:r>
              <a:rPr dirty="0" sz="1600" spc="-6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Universal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Credit,</a:t>
            </a:r>
            <a:r>
              <a:rPr dirty="0" sz="1600" spc="-5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applications</a:t>
            </a:r>
            <a:r>
              <a:rPr dirty="0" sz="1600" spc="-25" i="1">
                <a:solidFill>
                  <a:srgbClr val="004A87"/>
                </a:solidFill>
                <a:latin typeface="Calibri"/>
                <a:cs typeface="Calibri"/>
              </a:rPr>
              <a:t> and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challenges</a:t>
            </a:r>
            <a:r>
              <a:rPr dirty="0" sz="1600" spc="-5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for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Disability</a:t>
            </a:r>
            <a:r>
              <a:rPr dirty="0" sz="1600" spc="-7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benefits</a:t>
            </a:r>
            <a:endParaRPr sz="1600">
              <a:latin typeface="Calibri"/>
              <a:cs typeface="Calibri"/>
            </a:endParaRPr>
          </a:p>
          <a:p>
            <a:pPr algn="just" marL="301625" indent="-28892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301625" algn="l"/>
              </a:tabLst>
            </a:pP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Budgeting</a:t>
            </a:r>
            <a:r>
              <a:rPr dirty="0" sz="1600" spc="-2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to</a:t>
            </a:r>
            <a:r>
              <a:rPr dirty="0" sz="1600" spc="-5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help</a:t>
            </a:r>
            <a:r>
              <a:rPr dirty="0" sz="1600" spc="-6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reduce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outgoings</a:t>
            </a:r>
            <a:endParaRPr sz="1600">
              <a:latin typeface="Calibri"/>
              <a:cs typeface="Calibri"/>
            </a:endParaRPr>
          </a:p>
          <a:p>
            <a:pPr algn="just" marL="301625" indent="-288925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301625" algn="l"/>
              </a:tabLst>
            </a:pP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Help</a:t>
            </a:r>
            <a:r>
              <a:rPr dirty="0" sz="1600" spc="-8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accessing</a:t>
            </a:r>
            <a:r>
              <a:rPr dirty="0" sz="1600" spc="-5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charitable</a:t>
            </a:r>
            <a:r>
              <a:rPr dirty="0" sz="1600" spc="-4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grants</a:t>
            </a:r>
            <a:endParaRPr sz="1600">
              <a:latin typeface="Calibri"/>
              <a:cs typeface="Calibri"/>
            </a:endParaRPr>
          </a:p>
          <a:p>
            <a:pPr algn="just" marL="301625" indent="-28892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301625" algn="l"/>
              </a:tabLst>
            </a:pP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Digital</a:t>
            </a:r>
            <a:r>
              <a:rPr dirty="0" sz="1600" spc="-55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59071" y="4079758"/>
            <a:ext cx="3946525" cy="253111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Reducing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utility</a:t>
            </a:r>
            <a:r>
              <a:rPr dirty="0" sz="1600" spc="-4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bills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Managing</a:t>
            </a:r>
            <a:r>
              <a:rPr dirty="0" sz="1600" spc="-1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20" b="1" i="1">
                <a:solidFill>
                  <a:srgbClr val="004A87"/>
                </a:solidFill>
                <a:latin typeface="Calibri"/>
                <a:cs typeface="Calibri"/>
              </a:rPr>
              <a:t>debt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b="1" i="1">
                <a:solidFill>
                  <a:srgbClr val="004A87"/>
                </a:solidFill>
                <a:latin typeface="Calibri"/>
                <a:cs typeface="Calibri"/>
              </a:rPr>
              <a:t>Housing</a:t>
            </a: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issues:</a:t>
            </a:r>
            <a:r>
              <a:rPr dirty="0" sz="1600" spc="-3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tenancies,</a:t>
            </a:r>
            <a:r>
              <a:rPr dirty="0" sz="1600" spc="-4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disrepair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Employment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: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unfair</a:t>
            </a:r>
            <a:r>
              <a:rPr dirty="0" sz="1600" spc="-3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dismissal,</a:t>
            </a:r>
            <a:r>
              <a:rPr dirty="0" sz="1600" spc="-5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redundancies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spc="-10" b="1" i="1">
                <a:solidFill>
                  <a:srgbClr val="004A87"/>
                </a:solidFill>
                <a:latin typeface="Calibri"/>
                <a:cs typeface="Calibri"/>
              </a:rPr>
              <a:t>Relationships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:</a:t>
            </a:r>
            <a:r>
              <a:rPr dirty="0" sz="1600" spc="-3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separation,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access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Boundary</a:t>
            </a:r>
            <a:r>
              <a:rPr dirty="0" sz="1600" spc="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issues,</a:t>
            </a:r>
            <a:r>
              <a:rPr dirty="0" sz="1600" spc="-30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wills</a:t>
            </a:r>
            <a:r>
              <a:rPr dirty="0" sz="1600" spc="-4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A87"/>
                </a:solidFill>
                <a:latin typeface="Calibri"/>
                <a:cs typeface="Calibri"/>
              </a:rPr>
              <a:t>&amp;</a:t>
            </a:r>
            <a:r>
              <a:rPr dirty="0" sz="1600" spc="-35" i="1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probate,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90"/>
              </a:spcBef>
            </a:pPr>
            <a:r>
              <a:rPr dirty="0" sz="1600" spc="-10" i="1">
                <a:solidFill>
                  <a:srgbClr val="004A87"/>
                </a:solidFill>
                <a:latin typeface="Calibri"/>
                <a:cs typeface="Calibri"/>
              </a:rPr>
              <a:t>education…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0960"/>
            <a:ext cx="2734056" cy="9921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6488" y="3201923"/>
            <a:ext cx="3421379" cy="36560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789034" y="3748481"/>
            <a:ext cx="2643505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Huge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2000">
              <a:latin typeface="Calibri"/>
              <a:cs typeface="Calibri"/>
            </a:endParaRPr>
          </a:p>
          <a:p>
            <a:pPr marL="299085" marR="565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dirty="0" sz="20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need.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ever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56228" y="3577538"/>
            <a:ext cx="8763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04A87"/>
                </a:solidFill>
                <a:latin typeface="Calibri Light"/>
                <a:cs typeface="Calibri Light"/>
              </a:rPr>
              <a:t>Issues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56971" y="3546347"/>
            <a:ext cx="8061959" cy="3153410"/>
          </a:xfrm>
          <a:custGeom>
            <a:avLst/>
            <a:gdLst/>
            <a:ahLst/>
            <a:cxnLst/>
            <a:rect l="l" t="t" r="r" b="b"/>
            <a:pathLst>
              <a:path w="8061959" h="3153409">
                <a:moveTo>
                  <a:pt x="0" y="3153156"/>
                </a:moveTo>
                <a:lnTo>
                  <a:pt x="8061959" y="3153156"/>
                </a:lnTo>
                <a:lnTo>
                  <a:pt x="8061959" y="0"/>
                </a:lnTo>
                <a:lnTo>
                  <a:pt x="0" y="0"/>
                </a:lnTo>
                <a:lnTo>
                  <a:pt x="0" y="3153156"/>
                </a:lnTo>
                <a:close/>
              </a:path>
            </a:pathLst>
          </a:custGeom>
          <a:ln w="12192">
            <a:solidFill>
              <a:srgbClr val="004A8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288" y="351535"/>
            <a:ext cx="774509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dirty="0" sz="3600" spc="-35" b="0">
                <a:solidFill>
                  <a:srgbClr val="004A87"/>
                </a:solidFill>
                <a:latin typeface="Calibri Light"/>
                <a:cs typeface="Calibri Light"/>
              </a:rPr>
              <a:t>What</a:t>
            </a:r>
            <a:r>
              <a:rPr dirty="0" sz="3600" spc="-14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4A87"/>
                </a:solidFill>
                <a:latin typeface="Calibri Light"/>
                <a:cs typeface="Calibri Light"/>
              </a:rPr>
              <a:t>we</a:t>
            </a:r>
            <a:r>
              <a:rPr dirty="0" sz="3600" spc="-15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spc="-20" b="0">
                <a:solidFill>
                  <a:srgbClr val="004A87"/>
                </a:solidFill>
                <a:latin typeface="Calibri Light"/>
                <a:cs typeface="Calibri Light"/>
              </a:rPr>
              <a:t>deliver</a:t>
            </a:r>
            <a:r>
              <a:rPr dirty="0" sz="3600" spc="-16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4A87"/>
                </a:solidFill>
                <a:latin typeface="Calibri Light"/>
                <a:cs typeface="Calibri Light"/>
              </a:rPr>
              <a:t>in</a:t>
            </a:r>
            <a:r>
              <a:rPr dirty="0" sz="3600" spc="-13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4A87"/>
                </a:solidFill>
                <a:latin typeface="Calibri Light"/>
                <a:cs typeface="Calibri Light"/>
              </a:rPr>
              <a:t>Seaford</a:t>
            </a:r>
            <a:r>
              <a:rPr dirty="0" sz="3600" spc="-155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4A87"/>
                </a:solidFill>
                <a:latin typeface="Calibri Light"/>
                <a:cs typeface="Calibri Light"/>
              </a:rPr>
              <a:t>and</a:t>
            </a:r>
            <a:r>
              <a:rPr dirty="0" sz="3600" spc="-16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4A87"/>
                </a:solidFill>
                <a:latin typeface="Calibri Light"/>
                <a:cs typeface="Calibri Light"/>
              </a:rPr>
              <a:t>for</a:t>
            </a:r>
            <a:r>
              <a:rPr dirty="0" sz="3600" spc="-150" b="0">
                <a:solidFill>
                  <a:srgbClr val="004A87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004A87"/>
                </a:solidFill>
                <a:latin typeface="Calibri Light"/>
                <a:cs typeface="Calibri Light"/>
              </a:rPr>
              <a:t>Seaford residents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270510" marR="739775" indent="-228600">
              <a:lnSpc>
                <a:spcPct val="70000"/>
              </a:lnSpc>
              <a:spcBef>
                <a:spcPts val="825"/>
              </a:spcBef>
              <a:buFont typeface="Arial MT"/>
              <a:buChar char="•"/>
              <a:tabLst>
                <a:tab pos="270510" algn="l"/>
              </a:tabLst>
            </a:pPr>
            <a:r>
              <a:rPr dirty="0"/>
              <a:t>Mondays</a:t>
            </a:r>
            <a:r>
              <a:rPr dirty="0" spc="-65"/>
              <a:t> </a:t>
            </a:r>
            <a:r>
              <a:rPr dirty="0"/>
              <a:t>from</a:t>
            </a:r>
            <a:r>
              <a:rPr dirty="0" spc="-40"/>
              <a:t> </a:t>
            </a:r>
            <a:r>
              <a:rPr dirty="0"/>
              <a:t>our</a:t>
            </a:r>
            <a:r>
              <a:rPr dirty="0" spc="-55"/>
              <a:t> </a:t>
            </a:r>
            <a:r>
              <a:rPr dirty="0" spc="-10" b="1">
                <a:latin typeface="Calibri"/>
                <a:cs typeface="Calibri"/>
              </a:rPr>
              <a:t>Seaford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office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-20"/>
              <a:t>(pre-</a:t>
            </a:r>
            <a:r>
              <a:rPr dirty="0"/>
              <a:t>booked</a:t>
            </a:r>
            <a:r>
              <a:rPr dirty="0" spc="-60"/>
              <a:t> </a:t>
            </a:r>
            <a:r>
              <a:rPr dirty="0" spc="-10"/>
              <a:t>appointments,</a:t>
            </a:r>
            <a:r>
              <a:rPr dirty="0" spc="-35"/>
              <a:t> </a:t>
            </a:r>
            <a:r>
              <a:rPr dirty="0" spc="-10"/>
              <a:t>in-</a:t>
            </a:r>
            <a:r>
              <a:rPr dirty="0"/>
              <a:t>depth</a:t>
            </a:r>
            <a:r>
              <a:rPr dirty="0" spc="-40"/>
              <a:t> </a:t>
            </a:r>
            <a:r>
              <a:rPr dirty="0"/>
              <a:t>call</a:t>
            </a:r>
            <a:r>
              <a:rPr dirty="0" spc="-45"/>
              <a:t> </a:t>
            </a:r>
            <a:r>
              <a:rPr dirty="0"/>
              <a:t>backs).</a:t>
            </a:r>
            <a:r>
              <a:rPr dirty="0" spc="-40"/>
              <a:t> </a:t>
            </a:r>
            <a:r>
              <a:rPr dirty="0"/>
              <a:t>On</a:t>
            </a:r>
            <a:r>
              <a:rPr dirty="0" spc="-40"/>
              <a:t> </a:t>
            </a:r>
            <a:r>
              <a:rPr dirty="0" spc="-10"/>
              <a:t>average</a:t>
            </a:r>
            <a:r>
              <a:rPr dirty="0" spc="-50"/>
              <a:t> 8 </a:t>
            </a:r>
            <a:r>
              <a:rPr dirty="0"/>
              <a:t>people</a:t>
            </a:r>
            <a:r>
              <a:rPr dirty="0" spc="-45"/>
              <a:t> </a:t>
            </a:r>
            <a:r>
              <a:rPr dirty="0"/>
              <a:t>also</a:t>
            </a:r>
            <a:r>
              <a:rPr dirty="0" spc="-20"/>
              <a:t> </a:t>
            </a:r>
            <a:r>
              <a:rPr dirty="0"/>
              <a:t>drop</a:t>
            </a:r>
            <a:r>
              <a:rPr dirty="0" spc="-50"/>
              <a:t> </a:t>
            </a:r>
            <a:r>
              <a:rPr dirty="0"/>
              <a:t>seeking</a:t>
            </a:r>
            <a:r>
              <a:rPr dirty="0" spc="-25"/>
              <a:t> </a:t>
            </a:r>
            <a:r>
              <a:rPr dirty="0" spc="-10"/>
              <a:t>support.</a:t>
            </a:r>
          </a:p>
          <a:p>
            <a:pPr marL="29209">
              <a:lnSpc>
                <a:spcPct val="100000"/>
              </a:lnSpc>
              <a:spcBef>
                <a:spcPts val="210"/>
              </a:spcBef>
              <a:buFont typeface="Arial MT"/>
              <a:buChar char="•"/>
            </a:pPr>
          </a:p>
          <a:p>
            <a:pPr marL="270510" marR="5080" indent="-228600">
              <a:lnSpc>
                <a:spcPct val="100000"/>
              </a:lnSpc>
              <a:buFont typeface="Arial MT"/>
              <a:buChar char="•"/>
              <a:tabLst>
                <a:tab pos="270510" algn="l"/>
              </a:tabLst>
            </a:pPr>
            <a:r>
              <a:rPr dirty="0"/>
              <a:t>Since</a:t>
            </a:r>
            <a:r>
              <a:rPr dirty="0" spc="-40"/>
              <a:t> </a:t>
            </a:r>
            <a:r>
              <a:rPr dirty="0"/>
              <a:t>June</a:t>
            </a:r>
            <a:r>
              <a:rPr dirty="0" spc="-35"/>
              <a:t> </a:t>
            </a:r>
            <a:r>
              <a:rPr dirty="0"/>
              <a:t>we</a:t>
            </a:r>
            <a:r>
              <a:rPr dirty="0" spc="-45"/>
              <a:t> </a:t>
            </a:r>
            <a:r>
              <a:rPr dirty="0"/>
              <a:t>have</a:t>
            </a:r>
            <a:r>
              <a:rPr dirty="0" spc="-35"/>
              <a:t> </a:t>
            </a:r>
            <a:r>
              <a:rPr dirty="0"/>
              <a:t>delivered</a:t>
            </a:r>
            <a:r>
              <a:rPr dirty="0" spc="-25"/>
              <a:t> </a:t>
            </a:r>
            <a:r>
              <a:rPr dirty="0"/>
              <a:t>community</a:t>
            </a:r>
            <a:r>
              <a:rPr dirty="0" spc="-55"/>
              <a:t> </a:t>
            </a:r>
            <a:r>
              <a:rPr dirty="0"/>
              <a:t>outreach</a:t>
            </a:r>
            <a:r>
              <a:rPr dirty="0" spc="-40"/>
              <a:t> </a:t>
            </a:r>
            <a:r>
              <a:rPr dirty="0" b="1">
                <a:latin typeface="Calibri"/>
                <a:cs typeface="Calibri"/>
              </a:rPr>
              <a:t>drop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in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service</a:t>
            </a:r>
            <a:r>
              <a:rPr dirty="0" spc="-25" b="1">
                <a:latin typeface="Calibri"/>
                <a:cs typeface="Calibri"/>
              </a:rPr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Bishopstone</a:t>
            </a:r>
            <a:r>
              <a:rPr dirty="0" spc="-35"/>
              <a:t> </a:t>
            </a:r>
            <a:r>
              <a:rPr dirty="0"/>
              <a:t>once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month</a:t>
            </a:r>
            <a:r>
              <a:rPr dirty="0" spc="-35"/>
              <a:t> </a:t>
            </a:r>
            <a:r>
              <a:rPr dirty="0" spc="-25"/>
              <a:t>and </a:t>
            </a:r>
            <a:r>
              <a:rPr dirty="0"/>
              <a:t>from</a:t>
            </a:r>
            <a:r>
              <a:rPr dirty="0" spc="-40"/>
              <a:t> </a:t>
            </a:r>
            <a:r>
              <a:rPr dirty="0" spc="-10"/>
              <a:t>Seaford</a:t>
            </a:r>
            <a:r>
              <a:rPr dirty="0" spc="-35"/>
              <a:t> </a:t>
            </a:r>
            <a:r>
              <a:rPr dirty="0"/>
              <a:t>Library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monthly</a:t>
            </a:r>
            <a:r>
              <a:rPr dirty="0" spc="-50"/>
              <a:t> </a:t>
            </a:r>
            <a:r>
              <a:rPr dirty="0"/>
              <a:t>basis</a:t>
            </a:r>
            <a:r>
              <a:rPr dirty="0" spc="-30"/>
              <a:t> </a:t>
            </a:r>
            <a:r>
              <a:rPr dirty="0"/>
              <a:t>since</a:t>
            </a:r>
            <a:r>
              <a:rPr dirty="0" spc="-25"/>
              <a:t> </a:t>
            </a:r>
            <a:r>
              <a:rPr dirty="0"/>
              <a:t>Sep.</a:t>
            </a:r>
            <a:r>
              <a:rPr dirty="0" spc="-50"/>
              <a:t> </a:t>
            </a:r>
            <a:r>
              <a:rPr dirty="0"/>
              <a:t>Funding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/>
              <a:t>these</a:t>
            </a:r>
            <a:r>
              <a:rPr dirty="0" spc="-35"/>
              <a:t> </a:t>
            </a:r>
            <a:r>
              <a:rPr dirty="0"/>
              <a:t>has</a:t>
            </a:r>
            <a:r>
              <a:rPr dirty="0" spc="-30"/>
              <a:t> </a:t>
            </a:r>
            <a:r>
              <a:rPr dirty="0"/>
              <a:t>ended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/>
              <a:t>support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 spc="-25"/>
              <a:t>due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end</a:t>
            </a:r>
            <a:r>
              <a:rPr dirty="0" spc="-35"/>
              <a:t> </a:t>
            </a:r>
            <a:r>
              <a:rPr dirty="0"/>
              <a:t>as</a:t>
            </a:r>
            <a:r>
              <a:rPr dirty="0" spc="-10"/>
              <a:t> unsustainable.</a:t>
            </a:r>
          </a:p>
          <a:p>
            <a:pPr marL="29209">
              <a:lnSpc>
                <a:spcPct val="100000"/>
              </a:lnSpc>
              <a:spcBef>
                <a:spcPts val="620"/>
              </a:spcBef>
              <a:buFont typeface="Arial MT"/>
              <a:buChar char="•"/>
            </a:pPr>
          </a:p>
          <a:p>
            <a:pPr marL="270510" marR="443230" indent="-228600">
              <a:lnSpc>
                <a:spcPct val="70000"/>
              </a:lnSpc>
              <a:buFont typeface="Arial MT"/>
              <a:buChar char="•"/>
              <a:tabLst>
                <a:tab pos="270510" algn="l"/>
              </a:tabLst>
            </a:pPr>
            <a:r>
              <a:rPr dirty="0"/>
              <a:t>Wider</a:t>
            </a:r>
            <a:r>
              <a:rPr dirty="0" spc="-50"/>
              <a:t> </a:t>
            </a:r>
            <a:r>
              <a:rPr dirty="0"/>
              <a:t>offer</a:t>
            </a:r>
            <a:r>
              <a:rPr dirty="0" spc="-35"/>
              <a:t> </a:t>
            </a:r>
            <a:r>
              <a:rPr dirty="0"/>
              <a:t>across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district-</a:t>
            </a:r>
            <a:r>
              <a:rPr dirty="0" spc="-30"/>
              <a:t> </a:t>
            </a:r>
            <a:r>
              <a:rPr dirty="0"/>
              <a:t>Advice</a:t>
            </a:r>
            <a:r>
              <a:rPr dirty="0" spc="-35"/>
              <a:t> </a:t>
            </a:r>
            <a:r>
              <a:rPr dirty="0"/>
              <a:t>Line</a:t>
            </a:r>
            <a:r>
              <a:rPr dirty="0" spc="-45"/>
              <a:t> </a:t>
            </a:r>
            <a:r>
              <a:rPr dirty="0" spc="-40"/>
              <a:t>Tues-</a:t>
            </a:r>
            <a:r>
              <a:rPr dirty="0"/>
              <a:t>Thurs</a:t>
            </a:r>
            <a:r>
              <a:rPr dirty="0" spc="-30"/>
              <a:t> </a:t>
            </a:r>
            <a:r>
              <a:rPr dirty="0"/>
              <a:t>10-3pm.</a:t>
            </a:r>
            <a:r>
              <a:rPr dirty="0" spc="-65"/>
              <a:t> </a:t>
            </a:r>
            <a:r>
              <a:rPr dirty="0" spc="-25"/>
              <a:t>Pre-</a:t>
            </a:r>
            <a:r>
              <a:rPr dirty="0"/>
              <a:t>booked</a:t>
            </a:r>
            <a:r>
              <a:rPr dirty="0" spc="-55"/>
              <a:t> </a:t>
            </a:r>
            <a:r>
              <a:rPr dirty="0" spc="-10"/>
              <a:t>appointments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call- </a:t>
            </a:r>
            <a:r>
              <a:rPr dirty="0"/>
              <a:t>backs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NH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Lewes.</a:t>
            </a:r>
            <a:r>
              <a:rPr dirty="0" spc="-55"/>
              <a:t> </a:t>
            </a:r>
            <a:r>
              <a:rPr dirty="0" spc="-20"/>
              <a:t>Welfare</a:t>
            </a:r>
            <a:r>
              <a:rPr dirty="0" spc="-40"/>
              <a:t> </a:t>
            </a:r>
            <a:r>
              <a:rPr dirty="0"/>
              <a:t>benefits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generalist</a:t>
            </a:r>
            <a:r>
              <a:rPr dirty="0" spc="-40"/>
              <a:t> </a:t>
            </a:r>
            <a:r>
              <a:rPr dirty="0" spc="-20"/>
              <a:t>caseworkers,</a:t>
            </a:r>
            <a:r>
              <a:rPr dirty="0" spc="-35"/>
              <a:t> </a:t>
            </a:r>
            <a:r>
              <a:rPr dirty="0"/>
              <a:t>Universal</a:t>
            </a:r>
            <a:r>
              <a:rPr dirty="0" spc="-20"/>
              <a:t> </a:t>
            </a:r>
            <a:r>
              <a:rPr dirty="0"/>
              <a:t>Credit</a:t>
            </a:r>
            <a:r>
              <a:rPr dirty="0" spc="-40"/>
              <a:t> </a:t>
            </a:r>
            <a:r>
              <a:rPr dirty="0" spc="-10"/>
              <a:t>specialist</a:t>
            </a:r>
          </a:p>
          <a:p>
            <a:pPr marL="270510" marR="88265" indent="-22860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70510" algn="l"/>
              </a:tabLst>
            </a:pPr>
            <a:r>
              <a:rPr dirty="0"/>
              <a:t>Increasing</a:t>
            </a:r>
            <a:r>
              <a:rPr dirty="0" spc="-60"/>
              <a:t> </a:t>
            </a:r>
            <a:r>
              <a:rPr dirty="0" spc="-10"/>
              <a:t>organisational</a:t>
            </a:r>
            <a:r>
              <a:rPr dirty="0" spc="-50"/>
              <a:t> </a:t>
            </a:r>
            <a:r>
              <a:rPr dirty="0"/>
              <a:t>running</a:t>
            </a:r>
            <a:r>
              <a:rPr dirty="0" spc="-70"/>
              <a:t> </a:t>
            </a:r>
            <a:r>
              <a:rPr dirty="0"/>
              <a:t>costs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increasing</a:t>
            </a:r>
            <a:r>
              <a:rPr dirty="0" spc="-45"/>
              <a:t> </a:t>
            </a:r>
            <a:r>
              <a:rPr dirty="0"/>
              <a:t>demand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/>
              <a:t>support</a:t>
            </a:r>
            <a:r>
              <a:rPr dirty="0" spc="-65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/>
              <a:t>key</a:t>
            </a:r>
            <a:r>
              <a:rPr dirty="0" spc="-65"/>
              <a:t> </a:t>
            </a:r>
            <a:r>
              <a:rPr dirty="0"/>
              <a:t>challenges</a:t>
            </a:r>
            <a:r>
              <a:rPr dirty="0" spc="-50"/>
              <a:t> </a:t>
            </a:r>
            <a:r>
              <a:rPr dirty="0" spc="-25"/>
              <a:t>for </a:t>
            </a:r>
            <a:r>
              <a:rPr dirty="0"/>
              <a:t>LDCA.</a:t>
            </a:r>
            <a:r>
              <a:rPr dirty="0" spc="-70"/>
              <a:t> </a:t>
            </a:r>
            <a:r>
              <a:rPr dirty="0" b="1">
                <a:latin typeface="Calibri"/>
                <a:cs typeface="Calibri"/>
              </a:rPr>
              <a:t>Seaford</a:t>
            </a:r>
            <a:r>
              <a:rPr dirty="0" spc="-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delivery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costs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£20,000/year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/>
              <a:t>(£6500</a:t>
            </a:r>
            <a:r>
              <a:rPr dirty="0" spc="-60"/>
              <a:t> </a:t>
            </a:r>
            <a:r>
              <a:rPr dirty="0"/>
              <a:t>per</a:t>
            </a:r>
            <a:r>
              <a:rPr dirty="0" spc="-35"/>
              <a:t> </a:t>
            </a:r>
            <a:r>
              <a:rPr dirty="0"/>
              <a:t>year</a:t>
            </a:r>
            <a:r>
              <a:rPr dirty="0" spc="-50"/>
              <a:t> </a:t>
            </a:r>
            <a:r>
              <a:rPr dirty="0"/>
              <a:t>from</a:t>
            </a:r>
            <a:r>
              <a:rPr dirty="0" spc="-35"/>
              <a:t> </a:t>
            </a:r>
            <a:r>
              <a:rPr dirty="0" spc="-10"/>
              <a:t>Seaford</a:t>
            </a:r>
            <a:r>
              <a:rPr dirty="0" spc="-40"/>
              <a:t> </a:t>
            </a:r>
            <a:r>
              <a:rPr dirty="0"/>
              <a:t>town</a:t>
            </a:r>
            <a:r>
              <a:rPr dirty="0" spc="-45"/>
              <a:t> </a:t>
            </a:r>
            <a:r>
              <a:rPr dirty="0"/>
              <a:t>council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40"/>
              <a:t> </a:t>
            </a:r>
            <a:r>
              <a:rPr dirty="0" spc="-10"/>
              <a:t>application) Therefore</a:t>
            </a:r>
            <a:r>
              <a:rPr dirty="0" spc="-45"/>
              <a:t> </a:t>
            </a:r>
            <a:r>
              <a:rPr dirty="0"/>
              <a:t>have</a:t>
            </a:r>
            <a:r>
              <a:rPr dirty="0" spc="-3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 spc="-10"/>
              <a:t>unsustainable</a:t>
            </a:r>
            <a:r>
              <a:rPr dirty="0" spc="-25"/>
              <a:t> </a:t>
            </a:r>
            <a:r>
              <a:rPr dirty="0"/>
              <a:t>shortfall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£13,500/year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run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service</a:t>
            </a:r>
            <a:r>
              <a:rPr dirty="0" spc="-15"/>
              <a:t> </a:t>
            </a:r>
            <a:r>
              <a:rPr dirty="0"/>
              <a:t>1</a:t>
            </a:r>
            <a:r>
              <a:rPr dirty="0" spc="-35"/>
              <a:t> </a:t>
            </a:r>
            <a:r>
              <a:rPr dirty="0"/>
              <a:t>day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week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 spc="-10"/>
              <a:t>Seaford.</a:t>
            </a:r>
          </a:p>
          <a:p>
            <a:pPr marL="29209">
              <a:lnSpc>
                <a:spcPct val="100000"/>
              </a:lnSpc>
              <a:spcBef>
                <a:spcPts val="340"/>
              </a:spcBef>
              <a:buFont typeface="Arial MT"/>
              <a:buChar char="•"/>
            </a:pPr>
          </a:p>
          <a:p>
            <a:pPr marL="269240" marR="476884" indent="-227329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70510" algn="l"/>
              </a:tabLst>
            </a:pPr>
            <a:r>
              <a:rPr dirty="0" sz="2400" b="1">
                <a:latin typeface="Calibri"/>
                <a:cs typeface="Calibri"/>
              </a:rPr>
              <a:t>High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demand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but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enough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capacity-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more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funding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volunteer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advisors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are </a:t>
            </a:r>
            <a:r>
              <a:rPr dirty="0" sz="2400" spc="-25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both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critical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084" y="278891"/>
            <a:ext cx="2734055" cy="992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1084" y="278891"/>
            <a:ext cx="11901170" cy="6304280"/>
            <a:chOff x="291084" y="278891"/>
            <a:chExt cx="11901170" cy="63042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3002" y="620267"/>
              <a:ext cx="9218997" cy="59624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278891"/>
              <a:ext cx="2734055" cy="9921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5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1F5F"/>
                </a:solidFill>
              </a:rPr>
              <a:t>Seaford</a:t>
            </a:r>
            <a:r>
              <a:rPr dirty="0" sz="2400" spc="-6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summary</a:t>
            </a:r>
            <a:r>
              <a:rPr dirty="0" sz="2400" spc="-5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figures</a:t>
            </a:r>
            <a:r>
              <a:rPr dirty="0" sz="2400" spc="-4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for</a:t>
            </a:r>
            <a:r>
              <a:rPr dirty="0" sz="2400" spc="-3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2023-</a:t>
            </a:r>
            <a:r>
              <a:rPr dirty="0" sz="2400" spc="-3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who</a:t>
            </a:r>
            <a:r>
              <a:rPr dirty="0" sz="2400" spc="-5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we</a:t>
            </a:r>
            <a:r>
              <a:rPr dirty="0" sz="2400" spc="-4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help</a:t>
            </a:r>
            <a:r>
              <a:rPr dirty="0" sz="2400" spc="-4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and</a:t>
            </a:r>
            <a:r>
              <a:rPr dirty="0" sz="2400" spc="-4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with</a:t>
            </a:r>
            <a:r>
              <a:rPr dirty="0" sz="2400" spc="-45">
                <a:solidFill>
                  <a:srgbClr val="001F5F"/>
                </a:solidFill>
              </a:rPr>
              <a:t> </a:t>
            </a:r>
            <a:r>
              <a:rPr dirty="0" sz="2400" spc="-20">
                <a:solidFill>
                  <a:srgbClr val="001F5F"/>
                </a:solidFill>
              </a:rPr>
              <a:t>what</a:t>
            </a:r>
            <a:endParaRPr sz="24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7" y="3358894"/>
            <a:ext cx="3235452" cy="345795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3948" y="3953002"/>
            <a:ext cx="251650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401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1,250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£90,000+</a:t>
            </a:r>
            <a:r>
              <a:rPr dirty="0" sz="18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issues: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Utilities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disabled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health condition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14" y="374619"/>
            <a:ext cx="1547896" cy="955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863" rIns="0" bIns="0" rtlCol="0" vert="horz">
            <a:spAutoFit/>
          </a:bodyPr>
          <a:lstStyle/>
          <a:p>
            <a:pPr marL="180149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1F5F"/>
                </a:solidFill>
              </a:rPr>
              <a:t>Seaford</a:t>
            </a:r>
            <a:r>
              <a:rPr dirty="0" sz="2400" spc="-9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figures</a:t>
            </a:r>
            <a:r>
              <a:rPr dirty="0" sz="2400" spc="-7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for</a:t>
            </a:r>
            <a:r>
              <a:rPr dirty="0" sz="2400" spc="-7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the</a:t>
            </a:r>
            <a:r>
              <a:rPr dirty="0" sz="2400" spc="-6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first</a:t>
            </a:r>
            <a:r>
              <a:rPr dirty="0" sz="2400" spc="-8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quarter</a:t>
            </a:r>
            <a:r>
              <a:rPr dirty="0" sz="2400" spc="-75">
                <a:solidFill>
                  <a:srgbClr val="001F5F"/>
                </a:solidFill>
              </a:rPr>
              <a:t> </a:t>
            </a:r>
            <a:r>
              <a:rPr dirty="0" sz="2400" spc="-20">
                <a:solidFill>
                  <a:srgbClr val="001F5F"/>
                </a:solidFill>
              </a:rPr>
              <a:t>2024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049658"/>
            <a:ext cx="12192000" cy="5676265"/>
            <a:chOff x="0" y="1049658"/>
            <a:chExt cx="12192000" cy="56762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370" y="1049658"/>
              <a:ext cx="9227629" cy="56642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05555"/>
              <a:ext cx="3200399" cy="341985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36016" y="3870705"/>
            <a:ext cx="280289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153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742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£19,495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gain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issues: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disabled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627" y="982011"/>
            <a:ext cx="12060555" cy="5835015"/>
            <a:chOff x="71627" y="982011"/>
            <a:chExt cx="12060555" cy="5835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0" y="982011"/>
              <a:ext cx="9174636" cy="569505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" y="3358894"/>
              <a:ext cx="3235452" cy="34579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042" rIns="0" bIns="0" rtlCol="0" vert="horz">
            <a:spAutoFit/>
          </a:bodyPr>
          <a:lstStyle/>
          <a:p>
            <a:pPr marL="15227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1F5F"/>
                </a:solidFill>
              </a:rPr>
              <a:t>Lewes</a:t>
            </a:r>
            <a:r>
              <a:rPr dirty="0" sz="2400" spc="-9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District</a:t>
            </a:r>
            <a:r>
              <a:rPr dirty="0" sz="2400" spc="-8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summary</a:t>
            </a:r>
            <a:r>
              <a:rPr dirty="0" sz="2400" spc="-85">
                <a:solidFill>
                  <a:srgbClr val="001F5F"/>
                </a:solidFill>
              </a:rPr>
              <a:t> </a:t>
            </a:r>
            <a:r>
              <a:rPr dirty="0" sz="2400" spc="-10">
                <a:solidFill>
                  <a:srgbClr val="001F5F"/>
                </a:solidFill>
              </a:rPr>
              <a:t>figures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266801" y="4050283"/>
            <a:ext cx="280289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1,800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6,423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£420,000+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issues: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Utilities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disabled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084" y="278891"/>
            <a:ext cx="2734055" cy="9921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576" y="33528"/>
            <a:ext cx="11995150" cy="6636384"/>
            <a:chOff x="36576" y="33528"/>
            <a:chExt cx="11995150" cy="66363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644" y="934211"/>
              <a:ext cx="10795948" cy="57352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" y="33528"/>
              <a:ext cx="2734056" cy="9936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613" rIns="0" bIns="0" rtlCol="0" vert="horz">
            <a:spAutoFit/>
          </a:bodyPr>
          <a:lstStyle/>
          <a:p>
            <a:pPr marL="126619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1F5F"/>
                </a:solidFill>
              </a:rPr>
              <a:t>National</a:t>
            </a:r>
            <a:r>
              <a:rPr dirty="0" sz="2400" spc="-7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trends-</a:t>
            </a:r>
            <a:r>
              <a:rPr dirty="0" sz="2400" spc="-2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top</a:t>
            </a:r>
            <a:r>
              <a:rPr dirty="0" sz="2400" spc="-4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5</a:t>
            </a:r>
            <a:r>
              <a:rPr dirty="0" sz="2400" spc="-50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CoL</a:t>
            </a:r>
            <a:r>
              <a:rPr dirty="0" sz="2400" spc="-50">
                <a:solidFill>
                  <a:srgbClr val="001F5F"/>
                </a:solidFill>
              </a:rPr>
              <a:t> </a:t>
            </a:r>
            <a:r>
              <a:rPr dirty="0" sz="2400" spc="-10">
                <a:solidFill>
                  <a:srgbClr val="001F5F"/>
                </a:solidFill>
              </a:rPr>
              <a:t>issues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580" y="1372970"/>
            <a:ext cx="10222159" cy="53766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4A87"/>
                </a:solidFill>
              </a:rPr>
              <a:t>Negative</a:t>
            </a:r>
            <a:r>
              <a:rPr dirty="0" sz="2400" spc="-80">
                <a:solidFill>
                  <a:srgbClr val="004A87"/>
                </a:solidFill>
              </a:rPr>
              <a:t> </a:t>
            </a:r>
            <a:r>
              <a:rPr dirty="0" sz="2400" spc="-10">
                <a:solidFill>
                  <a:srgbClr val="004A87"/>
                </a:solidFill>
              </a:rPr>
              <a:t>budgets</a:t>
            </a:r>
            <a:endParaRPr sz="2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000" spc="-10" b="0">
                <a:solidFill>
                  <a:srgbClr val="004A87"/>
                </a:solidFill>
                <a:latin typeface="Calibri"/>
                <a:cs typeface="Calibri"/>
              </a:rPr>
              <a:t>Average</a:t>
            </a:r>
            <a:r>
              <a:rPr dirty="0" sz="2000" spc="-55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monthly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expenditure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for</a:t>
            </a:r>
            <a:r>
              <a:rPr dirty="0" sz="2000" spc="-65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the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people</a:t>
            </a:r>
            <a:r>
              <a:rPr dirty="0" sz="2000" spc="-55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we've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helped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with</a:t>
            </a:r>
            <a:r>
              <a:rPr dirty="0" sz="2000" spc="-5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debt</a:t>
            </a:r>
            <a:r>
              <a:rPr dirty="0" sz="2000" spc="-45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advice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4A87"/>
                </a:solidFill>
                <a:latin typeface="Calibri"/>
                <a:cs typeface="Calibri"/>
              </a:rPr>
              <a:t>each</a:t>
            </a:r>
            <a:r>
              <a:rPr dirty="0" sz="2000" spc="-40" b="0">
                <a:solidFill>
                  <a:srgbClr val="004A87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4A87"/>
                </a:solidFill>
                <a:latin typeface="Calibri"/>
                <a:cs typeface="Calibri"/>
              </a:rPr>
              <a:t>month</a:t>
            </a:r>
            <a:r>
              <a:rPr dirty="0" sz="1600" spc="-10" b="0">
                <a:solidFill>
                  <a:srgbClr val="004A87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" y="33528"/>
            <a:ext cx="2734056" cy="993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AdviceServiceManager</dc:creator>
  <dc:title>Private Rental Data Lewes District</dc:title>
  <dcterms:created xsi:type="dcterms:W3CDTF">2024-04-30T10:02:11Z</dcterms:created>
  <dcterms:modified xsi:type="dcterms:W3CDTF">2024-04-30T10:02:11Z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2024-04-30T00:00:00Z</vt:filetime>
  </property>
  <property fmtid="{D5CDD505-2E9C-101B-9397-08002B2CF9AE}" pid="5" name="Producer">
    <vt:lpwstr>Microsoft® PowerPoint® 2016</vt:lpwstr>
  </property>
</Properties>
</file>